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  <p:sldMasterId id="2147483704" r:id="rId3"/>
  </p:sldMasterIdLst>
  <p:sldIdLst>
    <p:sldId id="276" r:id="rId4"/>
    <p:sldId id="277" r:id="rId5"/>
    <p:sldId id="257" r:id="rId6"/>
    <p:sldId id="258" r:id="rId7"/>
    <p:sldId id="259" r:id="rId8"/>
    <p:sldId id="260" r:id="rId9"/>
    <p:sldId id="285" r:id="rId10"/>
    <p:sldId id="284" r:id="rId11"/>
    <p:sldId id="286" r:id="rId12"/>
    <p:sldId id="287" r:id="rId13"/>
    <p:sldId id="288" r:id="rId14"/>
    <p:sldId id="261" r:id="rId15"/>
    <p:sldId id="279" r:id="rId16"/>
    <p:sldId id="280" r:id="rId17"/>
    <p:sldId id="281" r:id="rId18"/>
    <p:sldId id="282" r:id="rId19"/>
    <p:sldId id="283" r:id="rId20"/>
    <p:sldId id="263" r:id="rId21"/>
    <p:sldId id="262" r:id="rId22"/>
    <p:sldId id="264" r:id="rId23"/>
    <p:sldId id="265" r:id="rId24"/>
    <p:sldId id="266" r:id="rId25"/>
    <p:sldId id="267" r:id="rId26"/>
    <p:sldId id="269" r:id="rId27"/>
    <p:sldId id="270" r:id="rId28"/>
    <p:sldId id="271" r:id="rId29"/>
    <p:sldId id="272" r:id="rId30"/>
    <p:sldId id="278" r:id="rId31"/>
    <p:sldId id="273" r:id="rId32"/>
    <p:sldId id="27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8E44126E-9C9B-3F49-A674-C704345E515A}">
          <p14:sldIdLst>
            <p14:sldId id="276"/>
          </p14:sldIdLst>
        </p14:section>
        <p14:section name="Credit Card Fraud Detection" id="{50B3C9C2-D51D-DD40-A626-3FAB56B928BD}">
          <p14:sldIdLst>
            <p14:sldId id="277"/>
            <p14:sldId id="257"/>
            <p14:sldId id="258"/>
            <p14:sldId id="259"/>
            <p14:sldId id="260"/>
            <p14:sldId id="285"/>
            <p14:sldId id="284"/>
            <p14:sldId id="286"/>
            <p14:sldId id="287"/>
            <p14:sldId id="288"/>
            <p14:sldId id="261"/>
            <p14:sldId id="279"/>
            <p14:sldId id="280"/>
            <p14:sldId id="281"/>
            <p14:sldId id="282"/>
            <p14:sldId id="283"/>
          </p14:sldIdLst>
        </p14:section>
        <p14:section name="ML Models in Under-Sampling" id="{B5908BCE-45FE-084D-888F-EDCBE7E687C9}">
          <p14:sldIdLst>
            <p14:sldId id="263"/>
            <p14:sldId id="262"/>
            <p14:sldId id="264"/>
            <p14:sldId id="265"/>
            <p14:sldId id="266"/>
          </p14:sldIdLst>
        </p14:section>
        <p14:section name="ML Models in Over-Sampling" id="{D88B4C56-F52D-2342-A188-69FD4DAA8047}">
          <p14:sldIdLst>
            <p14:sldId id="267"/>
            <p14:sldId id="269"/>
            <p14:sldId id="270"/>
            <p14:sldId id="271"/>
            <p14:sldId id="272"/>
          </p14:sldIdLst>
        </p14:section>
        <p14:section name="CONCLUSION" id="{B9E36CD9-1BE9-6B45-8054-215D7FF9DB71}">
          <p14:sldIdLst>
            <p14:sldId id="278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80"/>
    <p:restoredTop sz="96327"/>
  </p:normalViewPr>
  <p:slideViewPr>
    <p:cSldViewPr snapToGrid="0" snapToObjects="1">
      <p:cViewPr>
        <p:scale>
          <a:sx n="77" d="100"/>
          <a:sy n="77" d="100"/>
        </p:scale>
        <p:origin x="472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DCE32C8E-AD93-564F-8B06-E5E9585FF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418E01C3-C0B3-CD4D-A23C-46B4FEE34F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noFill/>
                  <a:prstDash val="solid"/>
                </a:ln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6729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35119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407375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00331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09152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765991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22397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827A096B-CACF-5A49-BD46-861181D641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35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9771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AE40E4B-A2A3-7344-AB57-DFD4DEF809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7EF48-876B-0347-9579-189D84F2E965}"/>
              </a:ext>
            </a:extLst>
          </p:cNvPr>
          <p:cNvSpPr/>
          <p:nvPr userDrawn="1"/>
        </p:nvSpPr>
        <p:spPr>
          <a:xfrm>
            <a:off x="9128502" y="4277532"/>
            <a:ext cx="2805193" cy="229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2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1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0.jp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886E8AC-23B8-D04F-ACEE-B128CD5224F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1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image" Target="../media/image25.png"/><Relationship Id="rId7" Type="http://schemas.openxmlformats.org/officeDocument/2006/relationships/slide" Target="slide18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slide" Target="slide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kaggle.com/mlg-ulb/creditcardfrau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97D5-135D-7FFA-73E8-402BD36CDB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Credit Card Fraud Detection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A6DCA-3573-9D40-564D-5D9001F357F7}"/>
              </a:ext>
            </a:extLst>
          </p:cNvPr>
          <p:cNvSpPr txBox="1"/>
          <p:nvPr/>
        </p:nvSpPr>
        <p:spPr>
          <a:xfrm>
            <a:off x="3150704" y="1715668"/>
            <a:ext cx="6348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effectLst/>
                <a:latin typeface="Helvetica" pitchFamily="2" charset="0"/>
              </a:rPr>
              <a:t>TEAM V </a:t>
            </a:r>
          </a:p>
          <a:p>
            <a:pPr algn="ctr"/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Aveline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Mariya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Shaji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,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Kyuri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 Kim, Satya Bharath Reddy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Duvvi</a:t>
            </a:r>
            <a:endParaRPr lang="en-US" sz="1800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8" name="Summary Zoom 7">
                <a:extLst>
                  <a:ext uri="{FF2B5EF4-FFF2-40B4-BE49-F238E27FC236}">
                    <a16:creationId xmlns:a16="http://schemas.microsoft.com/office/drawing/2014/main" id="{B26E1750-A2F1-5206-6DBC-169793C75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1541278"/>
                  </p:ext>
                </p:extLst>
              </p:nvPr>
            </p:nvGraphicFramePr>
            <p:xfrm>
              <a:off x="-1996440" y="3044825"/>
              <a:ext cx="10515600" cy="3475038"/>
            </p:xfrm>
            <a:graphic>
              <a:graphicData uri="http://schemas.microsoft.com/office/powerpoint/2016/summaryzoom">
                <psuz:summaryZm>
                  <psuz:summaryZmObj sectionId="{50B3C9C2-D51D-DD40-A626-3FAB56B928BD}">
                    <psuz:zmPr id="{B2D025A6-BC43-064E-9F51-A793C2804B2E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425644" y="121626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5908BCE-45FE-084D-888F-EDCBE7E687C9}">
                    <psuz:zmPr id="{8D1B3CFF-32D1-3B48-BDF6-685264AD38E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09925" y="121626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88B4C56-F52D-2342-A188-69FD4DAA8047}">
                    <psuz:zmPr id="{95F8A3D8-1037-5141-8606-37B614FB3115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425644" y="1789644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9E36CD9-1BE9-6B45-8054-215D7FF9DB71}">
                    <psuz:zmPr id="{24DA28B6-BE50-C446-B775-814052BAB7F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09925" y="1789644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8" name="Summary Zoom 7">
                <a:extLst>
                  <a:ext uri="{FF2B5EF4-FFF2-40B4-BE49-F238E27FC236}">
                    <a16:creationId xmlns:a16="http://schemas.microsoft.com/office/drawing/2014/main" id="{B26E1750-A2F1-5206-6DBC-169793C752D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-1996440" y="3044825"/>
                <a:ext cx="10515600" cy="3475038"/>
                <a:chOff x="-1996440" y="3044825"/>
                <a:chExt cx="10515600" cy="3475038"/>
              </a:xfrm>
            </p:grpSpPr>
            <p:pic>
              <p:nvPicPr>
                <p:cNvPr id="9" name="Picture 9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9204" y="3166451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Picture 10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3485" y="3166451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Picture 11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9204" y="4834469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2" name="Picture 12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13485" y="4834469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023090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E73D91-5B95-5790-1F15-E71310D96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97" t="39992" r="-165" b="46756"/>
          <a:stretch/>
        </p:blipFill>
        <p:spPr>
          <a:xfrm>
            <a:off x="2061550" y="266004"/>
            <a:ext cx="4094216" cy="5436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66D996-DC12-6449-B49D-14C0A518C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" t="53333" r="1931" b="33402"/>
          <a:stretch/>
        </p:blipFill>
        <p:spPr>
          <a:xfrm>
            <a:off x="6184663" y="266005"/>
            <a:ext cx="3808421" cy="54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10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AA65C-A599-C463-9836-759811735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" t="83207" r="-1"/>
          <a:stretch/>
        </p:blipFill>
        <p:spPr>
          <a:xfrm>
            <a:off x="6151423" y="182456"/>
            <a:ext cx="4046464" cy="5503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4750F-8950-C17C-3F15-ADF8C7FC8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24" r="-223" b="16849"/>
          <a:stretch/>
        </p:blipFill>
        <p:spPr>
          <a:xfrm>
            <a:off x="1994114" y="182882"/>
            <a:ext cx="4264732" cy="550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80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880FC0-0D5F-4C0D-7A1E-46B408EA24D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0235" y="1579638"/>
            <a:ext cx="3885736" cy="3740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52061-3E53-ED7C-B0A0-2EBF07C4E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866" y="1579638"/>
            <a:ext cx="3935874" cy="3788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7E2CB8-99D1-084D-BA98-A2309F51F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334" y="1579638"/>
            <a:ext cx="3813169" cy="374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A868A3-E103-7595-F910-38091D20926F}"/>
              </a:ext>
            </a:extLst>
          </p:cNvPr>
          <p:cNvSpPr txBox="1"/>
          <p:nvPr/>
        </p:nvSpPr>
        <p:spPr>
          <a:xfrm>
            <a:off x="345688" y="1159725"/>
            <a:ext cx="344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Unbalanced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7F2C9-AEE5-9A8D-B58E-92DD8117B66C}"/>
              </a:ext>
            </a:extLst>
          </p:cNvPr>
          <p:cNvSpPr txBox="1"/>
          <p:nvPr/>
        </p:nvSpPr>
        <p:spPr>
          <a:xfrm>
            <a:off x="4460488" y="1127285"/>
            <a:ext cx="279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 Sampling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216998-052C-63C4-36A1-DF21E7FBDF3A}"/>
              </a:ext>
            </a:extLst>
          </p:cNvPr>
          <p:cNvSpPr txBox="1"/>
          <p:nvPr/>
        </p:nvSpPr>
        <p:spPr>
          <a:xfrm>
            <a:off x="8630325" y="1120166"/>
            <a:ext cx="279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 Sampling</a:t>
            </a:r>
          </a:p>
        </p:txBody>
      </p:sp>
    </p:spTree>
    <p:extLst>
      <p:ext uri="{BB962C8B-B14F-4D97-AF65-F5344CB8AC3E}">
        <p14:creationId xmlns:p14="http://schemas.microsoft.com/office/powerpoint/2010/main" val="1056153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04DA-C9EC-B2C8-44BD-9C30BDD2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1860177"/>
            <a:ext cx="10799595" cy="1910716"/>
          </a:xfrm>
        </p:spPr>
        <p:txBody>
          <a:bodyPr/>
          <a:lstStyle/>
          <a:p>
            <a:r>
              <a:rPr lang="en-US" dirty="0"/>
              <a:t>ML Models in Unbalanced Data</a:t>
            </a:r>
          </a:p>
        </p:txBody>
      </p:sp>
    </p:spTree>
    <p:extLst>
      <p:ext uri="{BB962C8B-B14F-4D97-AF65-F5344CB8AC3E}">
        <p14:creationId xmlns:p14="http://schemas.microsoft.com/office/powerpoint/2010/main" val="9017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57729F-4FFD-4F38-7CAD-2BDA6A3DD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49" y="2534111"/>
            <a:ext cx="5331251" cy="1789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DF5E29-C823-01B6-9B56-AF82CBF79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072" y="1820357"/>
            <a:ext cx="4430106" cy="340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99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A11353-7DF5-CDB6-7062-495285279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37" y="1978687"/>
            <a:ext cx="5310678" cy="1812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AB3BE0-F725-0B00-6265-C992EF87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924" y="1613966"/>
            <a:ext cx="4712739" cy="36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13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D1E25-2BCB-F013-8EB0-E8728A4DC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26" y="2165003"/>
            <a:ext cx="4626090" cy="1509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52D4E8-C7E0-2CFF-8DB9-6279651EF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895" y="889501"/>
            <a:ext cx="5776768" cy="44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65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918" y="617452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F06B1A-F506-FD9D-DFCB-7887397E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709522"/>
            <a:ext cx="5745290" cy="3839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2D2DC4-03E6-5571-072D-FAC4ED99E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03" y="352070"/>
            <a:ext cx="4470447" cy="1505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B5B199-99A9-D66A-467A-03ECB4949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831" y="1819987"/>
            <a:ext cx="5105998" cy="392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99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529C-5BCE-67DB-2F68-EBE4CD50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1951617"/>
            <a:ext cx="10799595" cy="1910716"/>
          </a:xfrm>
        </p:spPr>
        <p:txBody>
          <a:bodyPr/>
          <a:lstStyle/>
          <a:p>
            <a:r>
              <a:rPr lang="en-US" dirty="0"/>
              <a:t>ML Models in Under-Sampling</a:t>
            </a:r>
          </a:p>
        </p:txBody>
      </p:sp>
    </p:spTree>
    <p:extLst>
      <p:ext uri="{BB962C8B-B14F-4D97-AF65-F5344CB8AC3E}">
        <p14:creationId xmlns:p14="http://schemas.microsoft.com/office/powerpoint/2010/main" val="4130552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BC2120-D94F-AFF8-0602-5C791835D499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247161" y="1913708"/>
            <a:ext cx="5384800" cy="31496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FA29971-F650-8FB9-EBC1-571B6AF86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923" y="2052138"/>
            <a:ext cx="4404360" cy="287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7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529C-5BCE-67DB-2F68-EBE4CD50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332617"/>
            <a:ext cx="10799595" cy="1910716"/>
          </a:xfrm>
        </p:spPr>
        <p:txBody>
          <a:bodyPr/>
          <a:lstStyle/>
          <a:p>
            <a:r>
              <a:rPr lang="en-US" sz="6600" i="1" dirty="0">
                <a:latin typeface="Helvetica" pitchFamily="2" charset="0"/>
              </a:rPr>
              <a:t>INTRODUCTION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213102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4" name="Content Placeholder 3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83CC4C23-6E88-76CD-BA5F-FA6C3C089A4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716299" y="1803322"/>
            <a:ext cx="5822053" cy="347503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ADEC8C5-8A20-87AF-0C05-8E6C50F32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48" y="2108281"/>
            <a:ext cx="4632960" cy="28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7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CD8591-4F2A-D4CA-37F6-1EA99D910F1D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938306" y="1892532"/>
            <a:ext cx="6047113" cy="3475038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1A64C6C-B54B-0D45-E2D7-D364E38A7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575" y="2123750"/>
            <a:ext cx="4587240" cy="27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51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324" y="734453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4" name="Content Placeholder 3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384DB02A-F0ED-5264-FE06-6BF81229B0F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6613263" y="78057"/>
            <a:ext cx="4724400" cy="281940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8B48809-35B1-5E82-C023-D71B2EFE7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906" y="2664734"/>
            <a:ext cx="5241663" cy="3071637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CE27007-682E-43BA-91E7-86A5E9D3B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33163"/>
            <a:ext cx="6184994" cy="320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87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966CE-126E-656B-F2C9-C738AD4F6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043057"/>
            <a:ext cx="10799595" cy="1910716"/>
          </a:xfrm>
        </p:spPr>
        <p:txBody>
          <a:bodyPr/>
          <a:lstStyle/>
          <a:p>
            <a:r>
              <a:rPr lang="en-US" dirty="0"/>
              <a:t>ML Models in Over-Sampling</a:t>
            </a:r>
          </a:p>
        </p:txBody>
      </p:sp>
    </p:spTree>
    <p:extLst>
      <p:ext uri="{BB962C8B-B14F-4D97-AF65-F5344CB8AC3E}">
        <p14:creationId xmlns:p14="http://schemas.microsoft.com/office/powerpoint/2010/main" val="1549109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D1D5756-C3E4-0ED5-EBC2-74D78D8B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57" y="2182464"/>
            <a:ext cx="4777740" cy="272034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8B7066-7549-FEA0-EC2E-60B35AC47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131" y="1635760"/>
            <a:ext cx="5943600" cy="358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35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9E140E2-C40F-A120-A45C-801A724BD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37" y="2227642"/>
            <a:ext cx="4480560" cy="2804160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EC257829-E07A-F843-3045-8939F01AD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8063"/>
            <a:ext cx="5948681" cy="341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7" name="Picture 6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4CC96A52-8677-F1B8-1BA9-3DA82B729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09" y="2030730"/>
            <a:ext cx="4419600" cy="279654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ABA1A0-B68B-2C23-59AF-9752715B1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49" y="1363980"/>
            <a:ext cx="5943600" cy="346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07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324" y="734453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B746098-FB53-9CC0-8468-32E0C4DA3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97" y="1899285"/>
            <a:ext cx="5943600" cy="3059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324D4B-993E-53E5-65DA-4B73CA80B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654" y="157836"/>
            <a:ext cx="3921512" cy="2652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27522-FEBF-7272-9ED9-835778DDE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192" y="2866825"/>
            <a:ext cx="4680280" cy="27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04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648A-E2C4-6AEC-1F89-0CF1563E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317377"/>
            <a:ext cx="10799595" cy="156882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85698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EAF4DA-369D-A717-6DB9-C9540E7419B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928525" y="1891938"/>
            <a:ext cx="6467708" cy="264740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CF08B1-9CD9-2FCB-F02E-0F3B7FA20922}"/>
              </a:ext>
            </a:extLst>
          </p:cNvPr>
          <p:cNvSpPr txBox="1"/>
          <p:nvPr/>
        </p:nvSpPr>
        <p:spPr>
          <a:xfrm>
            <a:off x="8092440" y="2392680"/>
            <a:ext cx="3810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Oversampling gives better accuracy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RFC is the best model</a:t>
            </a:r>
          </a:p>
        </p:txBody>
      </p:sp>
    </p:spTree>
    <p:extLst>
      <p:ext uri="{BB962C8B-B14F-4D97-AF65-F5344CB8AC3E}">
        <p14:creationId xmlns:p14="http://schemas.microsoft.com/office/powerpoint/2010/main" val="2322038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483112" y="2085275"/>
            <a:ext cx="8976732" cy="2163337"/>
          </a:xfrm>
          <a:ln w="28575">
            <a:solidFill>
              <a:schemeClr val="tx1"/>
            </a:solidFill>
          </a:ln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To use different methods to handle “Unbalanced Data”.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Implement different ML Algorithms and identify the best model for predicting Credit Card Fraud Detection.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976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86AFC1-FCAB-2FC3-5A28-6FB9E1E2983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8712" y="1825625"/>
            <a:ext cx="10872439" cy="1698160"/>
          </a:xfrm>
        </p:spPr>
        <p:txBody>
          <a:bodyPr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Which ML model performs best in predictive analysis on credit card transaction dataset and detect the fraudulent transactions from the given dataset </a:t>
            </a:r>
            <a:r>
              <a:rPr lang="en-US" sz="2400" dirty="0">
                <a:solidFill>
                  <a:srgbClr val="FF0000"/>
                </a:solidFill>
              </a:rPr>
              <a:t>!?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7D1AE3-91BB-7D05-C611-1D1221C0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SMART Questions</a:t>
            </a:r>
          </a:p>
        </p:txBody>
      </p:sp>
    </p:spTree>
    <p:extLst>
      <p:ext uri="{BB962C8B-B14F-4D97-AF65-F5344CB8AC3E}">
        <p14:creationId xmlns:p14="http://schemas.microsoft.com/office/powerpoint/2010/main" val="4041649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B4979A-535A-7B3D-60AB-AED71F8E7DB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4320" y="1502460"/>
            <a:ext cx="6934200" cy="4015228"/>
          </a:xfrm>
          <a:ln w="28575">
            <a:solidFill>
              <a:schemeClr val="tx1"/>
            </a:solidFill>
          </a:ln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monospace"/>
              </a:rPr>
              <a:t>September 2013 data by European cardholders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monospace"/>
              </a:rPr>
              <a:t>Unbalanced Data:  492 frauds out of 284,807 transactions (</a:t>
            </a:r>
            <a:r>
              <a:rPr lang="en-US" b="1" i="0" dirty="0">
                <a:solidFill>
                  <a:srgbClr val="FF0000"/>
                </a:solidFill>
                <a:effectLst/>
                <a:latin typeface="ui-monospace"/>
              </a:rPr>
              <a:t>0.172%</a:t>
            </a:r>
            <a:r>
              <a:rPr lang="en-US" b="0" i="0" dirty="0">
                <a:solidFill>
                  <a:schemeClr val="tx1"/>
                </a:solidFill>
                <a:effectLst/>
                <a:latin typeface="ui-monospace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F"/>
                </a:solidFill>
                <a:latin typeface="ui-monospace"/>
              </a:rPr>
              <a:t>C</a:t>
            </a:r>
            <a:r>
              <a:rPr lang="en-US" b="0" i="0" dirty="0">
                <a:solidFill>
                  <a:srgbClr val="24292F"/>
                </a:solidFill>
                <a:effectLst/>
                <a:latin typeface="ui-monospace"/>
              </a:rPr>
              <a:t>ontains only numerical input variables which are the result of a PCA transformation</a:t>
            </a:r>
            <a:endParaRPr lang="en-US" b="0" i="0" dirty="0">
              <a:solidFill>
                <a:schemeClr val="tx1"/>
              </a:solidFill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ui-monospace"/>
              </a:rPr>
              <a:t>Data Source: </a:t>
            </a:r>
            <a:r>
              <a:rPr lang="en-US" sz="2800" dirty="0">
                <a:effectLst/>
                <a:latin typeface="ui-monospace"/>
                <a:hlinkClick r:id="rId2"/>
              </a:rPr>
              <a:t>https://www.kaggle.com/mlg-ulb/creditcardfraud</a:t>
            </a:r>
            <a:endParaRPr lang="en-US" sz="2800" dirty="0"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24292F"/>
              </a:solidFill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A61E9-BDB6-B3EE-7D0C-72EC86EE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365242"/>
            <a:ext cx="10483326" cy="9750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59C1B31-0FAC-9B7F-B5D6-FE601CA4F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187" y="1502460"/>
            <a:ext cx="939807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300CC-AF7D-AA12-EC36-84D7DBA0E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40" y="1557734"/>
            <a:ext cx="4028977" cy="379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85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1BD942-D097-7663-B997-6159B4457EB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10883" y="1847927"/>
            <a:ext cx="4938132" cy="2467595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Import  Data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Removed missing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Checked and deleted Duplicates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Basic EDA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Implemented Balancing Techniques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Used ML Algorithms on final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C46DD9-36B8-7CCD-15BC-23431C11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763" y="890861"/>
            <a:ext cx="4045142" cy="957066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Blue-Print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F542B-3A0A-255D-A6B3-9F5CBBF97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139" y="55755"/>
            <a:ext cx="2365545" cy="5662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2DCB14-F0D6-62F4-E7FF-D11658334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763" y="4503454"/>
            <a:ext cx="4010804" cy="8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69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F66FC-0D78-0E43-563F-046416E8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1921137"/>
            <a:ext cx="10799595" cy="1910716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01423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01E0C5-143C-D7EA-B097-FC9BAF416FB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19904" y="1584007"/>
            <a:ext cx="8435752" cy="207359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43757FF-F8B3-14DD-2A08-DF34007C8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7" y="608937"/>
            <a:ext cx="10483326" cy="975070"/>
          </a:xfrm>
        </p:spPr>
        <p:txBody>
          <a:bodyPr/>
          <a:lstStyle/>
          <a:p>
            <a:pPr algn="ctr"/>
            <a:r>
              <a:rPr lang="en-US" dirty="0"/>
              <a:t>Distribution of Amount &amp;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65733-CE14-3C8A-1199-6522CDBBC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37" y="4447473"/>
            <a:ext cx="8293519" cy="973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6053A-D20C-1A3E-82BF-1CC4F26A1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796" y="2218690"/>
            <a:ext cx="32893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39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582B4D-5B71-1AB5-6E7E-3495D8103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2" b="86539"/>
          <a:stretch/>
        </p:blipFill>
        <p:spPr>
          <a:xfrm>
            <a:off x="167639" y="0"/>
            <a:ext cx="3977641" cy="5730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044384-A2E0-04A3-7360-C54DFF3E4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07" b="73189"/>
          <a:stretch/>
        </p:blipFill>
        <p:spPr>
          <a:xfrm>
            <a:off x="4115973" y="0"/>
            <a:ext cx="3977641" cy="5730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7DE8F6-C660-EF08-37FF-7DA56A5DE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1" t="26617" r="-5392" b="59605"/>
          <a:stretch/>
        </p:blipFill>
        <p:spPr>
          <a:xfrm>
            <a:off x="8064305" y="0"/>
            <a:ext cx="4188021" cy="57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22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3373</TotalTime>
  <Words>204</Words>
  <Application>Microsoft Macintosh PowerPoint</Application>
  <PresentationFormat>Widescreen</PresentationFormat>
  <Paragraphs>48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Helvetica</vt:lpstr>
      <vt:lpstr>ui-monospace</vt:lpstr>
      <vt:lpstr>Office Theme</vt:lpstr>
      <vt:lpstr>2_Office Theme</vt:lpstr>
      <vt:lpstr>1_Office Theme</vt:lpstr>
      <vt:lpstr>Credit Card Fraud Detection</vt:lpstr>
      <vt:lpstr>INTRODUCTION</vt:lpstr>
      <vt:lpstr>Purpose</vt:lpstr>
      <vt:lpstr>SMART Questions</vt:lpstr>
      <vt:lpstr>Data</vt:lpstr>
      <vt:lpstr>The Blue-Print</vt:lpstr>
      <vt:lpstr>DATA VISUALIZATION</vt:lpstr>
      <vt:lpstr>Distribution of Amount &amp; Time</vt:lpstr>
      <vt:lpstr>PowerPoint Presentation</vt:lpstr>
      <vt:lpstr>PowerPoint Presentation</vt:lpstr>
      <vt:lpstr>PowerPoint Presentation</vt:lpstr>
      <vt:lpstr>PowerPoint Presentation</vt:lpstr>
      <vt:lpstr>ML Models in Unbalanced Data</vt:lpstr>
      <vt:lpstr>Random Forest Classifier</vt:lpstr>
      <vt:lpstr>Logistic Regression</vt:lpstr>
      <vt:lpstr>Decision Tree</vt:lpstr>
      <vt:lpstr>KNN Model</vt:lpstr>
      <vt:lpstr>ML Models in Under-Sampling</vt:lpstr>
      <vt:lpstr>Random Forest Classifier</vt:lpstr>
      <vt:lpstr>Logistic Regression</vt:lpstr>
      <vt:lpstr>Decision Tree</vt:lpstr>
      <vt:lpstr>KNN Model</vt:lpstr>
      <vt:lpstr>ML Models in Over-Sampling</vt:lpstr>
      <vt:lpstr>Random Forest Classifier</vt:lpstr>
      <vt:lpstr>Logistic Regression</vt:lpstr>
      <vt:lpstr>Decision Tree</vt:lpstr>
      <vt:lpstr>KNN Model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Shaji, Aveline Mariya</cp:lastModifiedBy>
  <cp:revision>35</cp:revision>
  <dcterms:created xsi:type="dcterms:W3CDTF">2020-03-10T16:22:03Z</dcterms:created>
  <dcterms:modified xsi:type="dcterms:W3CDTF">2022-12-12T22:41:15Z</dcterms:modified>
</cp:coreProperties>
</file>